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47B39-4AC2-4DF5-9479-A9C390875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C807060-05D9-4D3A-9C22-DC7A43E20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570667-1547-4FC6-9EF7-6147C7A5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8F8D48-D39C-43F0-A567-7527BFE5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3ECED9-89DF-4C1A-B2CE-8F5841F6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40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A0EED2-F2B6-48C9-9770-4C53C634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B03E93E-33F4-4E01-809B-6BE4D346A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970FC8-1A5D-42EE-8EDB-DB07185B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B52D20-AA42-4369-971B-9FD54AA35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859EB5-852B-4EDD-8170-2F7F5B50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971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1DB706F-3C52-471D-BC65-5B5302C61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755FA76-DFB6-479E-BB50-C18213C4C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8F4590-96CA-4CD9-B32F-783E212A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1E01A2-A229-491D-A8D8-0FF77D979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6702EA-D146-402E-92DC-A818F64D0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7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D11EF2-0DA6-4CDB-B1DE-BD6FA82CB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3F2329-C0DB-4276-9078-AE79EB698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92E367-C63E-4B1D-B70B-82AAA456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E7C3F2-30F2-4D74-893F-46A4DEFB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3C2A44-ECD8-4C3A-B0A3-A5718C74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17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3B69D9-93EC-4E70-AD53-1EB983124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E62988-92AF-4662-BA30-1F9184CCF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C8B5A4-52EF-4655-945E-CE9CC2BCF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E3C271-C4B9-43E5-A909-29DC6AC4C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AA9854-7715-4AAE-8D06-68003237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05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D2C5E-B932-483A-949D-7F125E9A4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DCD757-F91A-427B-A4DD-6EA2F706E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BBD75BF-5691-4E75-85A7-C246AA7E0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F33CDD7-033D-4C2D-BEF0-B2135ABA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7289C0-C81D-4356-B549-B9E9E82D1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3236CFC-E7CB-4122-9DA3-5121C6DD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8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B9963-6C8B-4AF8-8774-0EAAEB8E9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ED17CD-4385-4759-9C8D-E3030E468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0F3B28C-A823-41F3-879B-41A0EEF07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61802DB-ED54-460B-9F22-224800806E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58C5AA5-EED1-4DCB-9854-887EB4E57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6B266C0-32DD-467F-A8C0-40A2A02A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67156F2-01B3-4D32-9782-B928EF509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5FE4B83-8B6C-4F6D-ABBA-1762A29D2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411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F183BD-0ABC-4DE3-8A22-AFDD92A04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2B8D1C3-9DA2-486C-AEF3-4DEB3E3BC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ECF6D06-98FB-43DC-A178-108A78EC7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4646E9A-4A59-4A34-AFD6-3F0A587D0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50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629BCD6-E58D-432E-AF35-03DBD9F02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8F84603-C54C-4106-8E07-28BC18A3B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F72D8EA-60D3-4D82-A578-F748557D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330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F5BB8-9516-462B-99EA-28AD8D89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B6C133-4BF9-4B43-B9CC-14A1B98D5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D99E10-735D-4A36-8072-063EF1DCE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325E68F-5FEB-40D9-8719-066885660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FADBE4-A230-49DC-8A8A-6124324AF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D0305E-0183-44DC-8F9D-685C4232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81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B64BE9-55F2-474F-AE26-DBABCD4D1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F3A0359-6133-44F2-AC32-979974A4D4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E044CEA-9F0A-4A12-8BCD-B295380BE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DD0AA5-CFDF-471B-80CB-24D9DCBB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4D54CC-00C8-491D-A02A-784FAA07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1A7F4BC-CB2A-41F6-B949-53DFFABE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01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948E70D-18ED-49EC-88E2-CAC0D9DD6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021F3D-1CDC-40DA-9BF6-1474779B8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B1DAD3-4825-4958-BBE3-E419AFDBF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724D-F917-450F-B98F-6A7A3B49FC33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B31167-3B29-465B-A680-F58D5E5C1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3BF50A3-ACC6-435A-835E-AC60E1271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98D44-69A3-45C0-8B3C-1DED179DB0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93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CD30F25-276E-4FB3-B99F-B5ADE6317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5163188" cy="1297115"/>
          </a:xfrm>
        </p:spPr>
        <p:txBody>
          <a:bodyPr anchor="t">
            <a:noAutofit/>
          </a:bodyPr>
          <a:lstStyle/>
          <a:p>
            <a:pPr algn="l"/>
            <a:r>
              <a:rPr lang="nl-NL" b="1" u="sng" dirty="0">
                <a:solidFill>
                  <a:srgbClr val="0070C0"/>
                </a:solidFill>
              </a:rPr>
              <a:t>Verkoopgesprek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Vinkje">
            <a:extLst>
              <a:ext uri="{FF2B5EF4-FFF2-40B4-BE49-F238E27FC236}">
                <a16:creationId xmlns:a16="http://schemas.microsoft.com/office/drawing/2014/main" id="{5FE13696-ECA4-40B9-9581-DBBF645AB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45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9F28E-E1CA-45D5-B51F-CDA207420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>
                <a:solidFill>
                  <a:srgbClr val="0070C0"/>
                </a:solidFill>
              </a:rPr>
              <a:t>De 7-stappen in een verkoopgesprek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99DA36-5AFF-4449-B7E9-CA50A7525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1: de Begroeting</a:t>
            </a: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2: Het koopwensonderzoek</a:t>
            </a: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3: Het tonen van voorbeelden</a:t>
            </a: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4: Het weerleggen van tegenwerpingen</a:t>
            </a: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5: Het nemen van een koopbesluit</a:t>
            </a: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6: De bijverkoop</a:t>
            </a: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7: De afsluiting van het verkoopgesprek</a:t>
            </a:r>
            <a:endParaRPr lang="nl-N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982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9">
            <a:extLst>
              <a:ext uri="{FF2B5EF4-FFF2-40B4-BE49-F238E27FC236}">
                <a16:creationId xmlns:a16="http://schemas.microsoft.com/office/drawing/2014/main" id="{DEE5C6BA-FE2A-4C38-8D88-E70C06E54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1">
            <a:extLst>
              <a:ext uri="{FF2B5EF4-FFF2-40B4-BE49-F238E27FC236}">
                <a16:creationId xmlns:a16="http://schemas.microsoft.com/office/drawing/2014/main" id="{53E66F28-0926-4CFB-BDAB-646CAB184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1D07E66-FF67-422A-B7DE-CD5D555D8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094" y="170602"/>
            <a:ext cx="4977976" cy="1454051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0000"/>
                </a:solidFill>
              </a:rPr>
              <a:t>Stap 1: </a:t>
            </a:r>
            <a:r>
              <a:rPr lang="nl-NL" b="1" u="sng" dirty="0">
                <a:solidFill>
                  <a:srgbClr val="0070C0"/>
                </a:solidFill>
              </a:rPr>
              <a:t>Begroeten</a:t>
            </a:r>
          </a:p>
        </p:txBody>
      </p:sp>
      <p:sp>
        <p:nvSpPr>
          <p:cNvPr id="40" name="Freeform 60">
            <a:extLst>
              <a:ext uri="{FF2B5EF4-FFF2-40B4-BE49-F238E27FC236}">
                <a16:creationId xmlns:a16="http://schemas.microsoft.com/office/drawing/2014/main" id="{DE9FA85F-F0FB-4952-A05F-04CC67B18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20409" y="1"/>
            <a:ext cx="3960192" cy="2251543"/>
          </a:xfrm>
          <a:custGeom>
            <a:avLst/>
            <a:gdLst>
              <a:gd name="connsiteX0" fmla="*/ 20753 w 3960192"/>
              <a:gd name="connsiteY0" fmla="*/ 0 h 2251543"/>
              <a:gd name="connsiteX1" fmla="*/ 3939439 w 3960192"/>
              <a:gd name="connsiteY1" fmla="*/ 0 h 2251543"/>
              <a:gd name="connsiteX2" fmla="*/ 3949969 w 3960192"/>
              <a:gd name="connsiteY2" fmla="*/ 68994 h 2251543"/>
              <a:gd name="connsiteX3" fmla="*/ 3960192 w 3960192"/>
              <a:gd name="connsiteY3" fmla="*/ 271447 h 2251543"/>
              <a:gd name="connsiteX4" fmla="*/ 1980096 w 3960192"/>
              <a:gd name="connsiteY4" fmla="*/ 2251543 h 2251543"/>
              <a:gd name="connsiteX5" fmla="*/ 0 w 3960192"/>
              <a:gd name="connsiteY5" fmla="*/ 271447 h 2251543"/>
              <a:gd name="connsiteX6" fmla="*/ 10223 w 3960192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251543">
                <a:moveTo>
                  <a:pt x="20753" y="0"/>
                </a:moveTo>
                <a:lnTo>
                  <a:pt x="3939439" y="0"/>
                </a:lnTo>
                <a:lnTo>
                  <a:pt x="3949969" y="68994"/>
                </a:lnTo>
                <a:cubicBezTo>
                  <a:pt x="3956729" y="135559"/>
                  <a:pt x="3960192" y="203099"/>
                  <a:pt x="3960192" y="271447"/>
                </a:cubicBezTo>
                <a:cubicBezTo>
                  <a:pt x="3960192" y="1365024"/>
                  <a:pt x="3073673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3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6" name="Afbeelding 15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1C41A6E7-CD68-4D79-89E7-0AA9922D0F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12948" r="14746" b="-3"/>
          <a:stretch/>
        </p:blipFill>
        <p:spPr>
          <a:xfrm>
            <a:off x="1860024" y="1"/>
            <a:ext cx="3674754" cy="2106932"/>
          </a:xfrm>
          <a:custGeom>
            <a:avLst/>
            <a:gdLst/>
            <a:ahLst/>
            <a:cxnLst/>
            <a:rect l="l" t="t" r="r" b="b"/>
            <a:pathLst>
              <a:path w="3674754" h="2106932">
                <a:moveTo>
                  <a:pt x="21954" y="0"/>
                </a:moveTo>
                <a:lnTo>
                  <a:pt x="3652800" y="0"/>
                </a:lnTo>
                <a:lnTo>
                  <a:pt x="3665268" y="81694"/>
                </a:lnTo>
                <a:cubicBezTo>
                  <a:pt x="3671541" y="143461"/>
                  <a:pt x="3674754" y="206133"/>
                  <a:pt x="3674754" y="269555"/>
                </a:cubicBezTo>
                <a:cubicBezTo>
                  <a:pt x="3674754" y="1284311"/>
                  <a:pt x="2852132" y="2106932"/>
                  <a:pt x="1837377" y="2106932"/>
                </a:cubicBezTo>
                <a:cubicBezTo>
                  <a:pt x="822622" y="2106932"/>
                  <a:pt x="0" y="1284311"/>
                  <a:pt x="0" y="269555"/>
                </a:cubicBezTo>
                <a:cubicBezTo>
                  <a:pt x="0" y="206133"/>
                  <a:pt x="3214" y="143461"/>
                  <a:pt x="9486" y="81694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1" name="Freeform 68">
            <a:extLst>
              <a:ext uri="{FF2B5EF4-FFF2-40B4-BE49-F238E27FC236}">
                <a16:creationId xmlns:a16="http://schemas.microsoft.com/office/drawing/2014/main" id="{FEBD362A-CC27-47D9-8FC3-A5E91BA0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2701"/>
            <a:ext cx="4956705" cy="3945299"/>
          </a:xfrm>
          <a:custGeom>
            <a:avLst/>
            <a:gdLst>
              <a:gd name="connsiteX0" fmla="*/ 2718646 w 4956705"/>
              <a:gd name="connsiteY0" fmla="*/ 0 h 3945299"/>
              <a:gd name="connsiteX1" fmla="*/ 4816486 w 4956705"/>
              <a:gd name="connsiteY1" fmla="*/ 989335 h 3945299"/>
              <a:gd name="connsiteX2" fmla="*/ 4956705 w 4956705"/>
              <a:gd name="connsiteY2" fmla="*/ 1176848 h 3945299"/>
              <a:gd name="connsiteX3" fmla="*/ 4956705 w 4956705"/>
              <a:gd name="connsiteY3" fmla="*/ 3945299 h 3945299"/>
              <a:gd name="connsiteX4" fmla="*/ 294783 w 4956705"/>
              <a:gd name="connsiteY4" fmla="*/ 3945299 h 3945299"/>
              <a:gd name="connsiteX5" fmla="*/ 213645 w 4956705"/>
              <a:gd name="connsiteY5" fmla="*/ 3776866 h 3945299"/>
              <a:gd name="connsiteX6" fmla="*/ 0 w 4956705"/>
              <a:gd name="connsiteY6" fmla="*/ 2718646 h 3945299"/>
              <a:gd name="connsiteX7" fmla="*/ 2718646 w 4956705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6705" h="3945299">
                <a:moveTo>
                  <a:pt x="2718646" y="0"/>
                </a:moveTo>
                <a:cubicBezTo>
                  <a:pt x="3563221" y="0"/>
                  <a:pt x="4317846" y="385123"/>
                  <a:pt x="4816486" y="989335"/>
                </a:cubicBezTo>
                <a:lnTo>
                  <a:pt x="4956705" y="1176848"/>
                </a:lnTo>
                <a:lnTo>
                  <a:pt x="4956705" y="3945299"/>
                </a:lnTo>
                <a:lnTo>
                  <a:pt x="294783" y="3945299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Afbeelding 4" descr="Afbeelding met bloem, plant, oranje, versierd&#10;&#10;Automatisch gegenereerde beschrijving">
            <a:extLst>
              <a:ext uri="{FF2B5EF4-FFF2-40B4-BE49-F238E27FC236}">
                <a16:creationId xmlns:a16="http://schemas.microsoft.com/office/drawing/2014/main" id="{D6E5BA8F-006F-49EC-82D7-4343B7C480E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44" r="-1" b="9281"/>
          <a:stretch/>
        </p:blipFill>
        <p:spPr>
          <a:xfrm>
            <a:off x="20" y="3076732"/>
            <a:ext cx="4792654" cy="3781268"/>
          </a:xfrm>
          <a:custGeom>
            <a:avLst/>
            <a:gdLst/>
            <a:ahLst/>
            <a:cxnLst/>
            <a:rect l="l" t="t" r="r" b="b"/>
            <a:pathLst>
              <a:path w="4792674" h="3781268">
                <a:moveTo>
                  <a:pt x="2238059" y="0"/>
                </a:moveTo>
                <a:cubicBezTo>
                  <a:pt x="3648934" y="0"/>
                  <a:pt x="4792674" y="1143740"/>
                  <a:pt x="4792674" y="2554615"/>
                </a:cubicBezTo>
                <a:cubicBezTo>
                  <a:pt x="4792674" y="2995514"/>
                  <a:pt x="4680980" y="3410325"/>
                  <a:pt x="4484346" y="3772297"/>
                </a:cubicBezTo>
                <a:lnTo>
                  <a:pt x="4478895" y="3781268"/>
                </a:lnTo>
                <a:lnTo>
                  <a:pt x="0" y="3781268"/>
                </a:lnTo>
                <a:lnTo>
                  <a:pt x="0" y="1323391"/>
                </a:lnTo>
                <a:lnTo>
                  <a:pt x="119732" y="1126306"/>
                </a:lnTo>
                <a:cubicBezTo>
                  <a:pt x="578815" y="446774"/>
                  <a:pt x="1356262" y="0"/>
                  <a:pt x="2238059" y="0"/>
                </a:cubicBez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0F2337-7F35-4D38-AD33-756B6094A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75" y="1795255"/>
            <a:ext cx="6772275" cy="5062744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000000"/>
                </a:solidFill>
              </a:rPr>
              <a:t>Verkoper moet klant aankijken 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  <a:sym typeface="Wingdings" panose="05000000000000000000" pitchFamily="2" charset="2"/>
              </a:rPr>
              <a:t> eerst oogcontact, dan kan de  begroeting plaatsvinden.</a:t>
            </a:r>
          </a:p>
          <a:p>
            <a:pPr marL="0" indent="0">
              <a:buNone/>
            </a:pPr>
            <a:endParaRPr lang="nl-NL" sz="900" dirty="0">
              <a:solidFill>
                <a:srgbClr val="000000"/>
              </a:solidFill>
            </a:endParaRPr>
          </a:p>
          <a:p>
            <a:r>
              <a:rPr lang="nl-NL" dirty="0">
                <a:solidFill>
                  <a:srgbClr val="000000"/>
                </a:solidFill>
              </a:rPr>
              <a:t>Verkoper moet laten zien dat hij/zij er zin in heeft om te verkopen/gesprek aan te gaan (enthousiast).</a:t>
            </a:r>
          </a:p>
          <a:p>
            <a:pPr marL="0" indent="0">
              <a:buNone/>
            </a:pPr>
            <a:endParaRPr lang="nl-NL" sz="900" dirty="0">
              <a:solidFill>
                <a:srgbClr val="000000"/>
              </a:solidFill>
            </a:endParaRPr>
          </a:p>
          <a:p>
            <a:r>
              <a:rPr lang="nl-NL" dirty="0">
                <a:solidFill>
                  <a:srgbClr val="000000"/>
                </a:solidFill>
              </a:rPr>
              <a:t>Verkoper moet vriendelijk en behulpzaam overkomen.</a:t>
            </a:r>
          </a:p>
        </p:txBody>
      </p:sp>
    </p:spTree>
    <p:extLst>
      <p:ext uri="{BB962C8B-B14F-4D97-AF65-F5344CB8AC3E}">
        <p14:creationId xmlns:p14="http://schemas.microsoft.com/office/powerpoint/2010/main" val="145928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8840E-37A7-46F9-A8AA-07A1D1BCB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667625" cy="1311275"/>
          </a:xfrm>
        </p:spPr>
        <p:txBody>
          <a:bodyPr/>
          <a:lstStyle/>
          <a:p>
            <a:r>
              <a:rPr lang="nl-NL" dirty="0"/>
              <a:t>Stap 2: </a:t>
            </a:r>
            <a:r>
              <a:rPr lang="nl-NL" b="1" u="sng" dirty="0">
                <a:solidFill>
                  <a:srgbClr val="0070C0"/>
                </a:solidFill>
              </a:rPr>
              <a:t>Koopwensonderzoek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F5C1D2-75FA-4FF9-9643-A74467BA5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141537"/>
            <a:ext cx="11601450" cy="4351338"/>
          </a:xfrm>
        </p:spPr>
        <p:txBody>
          <a:bodyPr>
            <a:normAutofit fontScale="92500" lnSpcReduction="20000"/>
          </a:bodyPr>
          <a:lstStyle/>
          <a:p>
            <a:r>
              <a:rPr lang="nl-NL" sz="3000" dirty="0"/>
              <a:t>Verkoper stelt vragen om erachter te komen waarvoor de klant naar de winkel komt (koopwensen).</a:t>
            </a:r>
          </a:p>
          <a:p>
            <a:endParaRPr lang="nl-NL" sz="3000" dirty="0"/>
          </a:p>
          <a:p>
            <a:r>
              <a:rPr lang="nl-NL" sz="3000" dirty="0"/>
              <a:t>Soorten vragen:  	</a:t>
            </a:r>
          </a:p>
          <a:p>
            <a:pPr marL="0" indent="0">
              <a:buNone/>
            </a:pPr>
            <a:r>
              <a:rPr lang="nl-NL" sz="3000" dirty="0"/>
              <a:t>	* open vragen bij klanten die weinig zeggen, </a:t>
            </a:r>
          </a:p>
          <a:p>
            <a:pPr marL="0" indent="0">
              <a:buNone/>
            </a:pPr>
            <a:r>
              <a:rPr lang="nl-NL" sz="3000" dirty="0"/>
              <a:t>    	* gesloten vragen bij klanten die veel praten,</a:t>
            </a:r>
          </a:p>
          <a:p>
            <a:pPr marL="0" indent="0">
              <a:buNone/>
            </a:pPr>
            <a:r>
              <a:rPr lang="nl-NL" sz="3000" dirty="0"/>
              <a:t>	* keuze vragen bij klanten die moeilijk een keuze kunnen maken.</a:t>
            </a:r>
          </a:p>
          <a:p>
            <a:pPr marL="0" indent="0">
              <a:buNone/>
            </a:pPr>
            <a:endParaRPr lang="nl-NL" sz="3000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3000" dirty="0">
                <a:solidFill>
                  <a:prstClr val="black"/>
                </a:solidFill>
                <a:latin typeface="Calibri" panose="020F0502020204030204"/>
              </a:rPr>
              <a:t>Afsluiting van koopwensonderzoek d.m.v. </a:t>
            </a:r>
            <a:r>
              <a:rPr lang="nl-NL" sz="3000" b="1" u="sng" dirty="0">
                <a:solidFill>
                  <a:prstClr val="black"/>
                </a:solidFill>
                <a:latin typeface="Calibri" panose="020F0502020204030204"/>
              </a:rPr>
              <a:t>controle </a:t>
            </a:r>
            <a:r>
              <a:rPr lang="nl-NL" sz="3000" u="sng" dirty="0">
                <a:solidFill>
                  <a:prstClr val="black"/>
                </a:solidFill>
                <a:latin typeface="Calibri" panose="020F0502020204030204"/>
              </a:rPr>
              <a:t>vraag.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nl-NL" sz="3000" dirty="0">
                <a:solidFill>
                  <a:prstClr val="black"/>
                </a:solidFill>
                <a:latin typeface="Calibri" panose="020F0502020204030204"/>
              </a:rPr>
              <a:t>   Bijvoorbeeld: “Dus u wilt een ……”</a:t>
            </a:r>
            <a:endParaRPr kumimoji="0" lang="nl-N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nl-NL" dirty="0"/>
          </a:p>
        </p:txBody>
      </p:sp>
      <p:sp>
        <p:nvSpPr>
          <p:cNvPr id="4" name="Tekstballon: ovaal 3">
            <a:extLst>
              <a:ext uri="{FF2B5EF4-FFF2-40B4-BE49-F238E27FC236}">
                <a16:creationId xmlns:a16="http://schemas.microsoft.com/office/drawing/2014/main" id="{8B2DEA7B-1AE0-4F4D-AF82-231D6DB194E5}"/>
              </a:ext>
            </a:extLst>
          </p:cNvPr>
          <p:cNvSpPr/>
          <p:nvPr/>
        </p:nvSpPr>
        <p:spPr>
          <a:xfrm>
            <a:off x="10172700" y="800100"/>
            <a:ext cx="1581149" cy="1114425"/>
          </a:xfrm>
          <a:prstGeom prst="wedgeEllipseCallout">
            <a:avLst>
              <a:gd name="adj1" fmla="val -74385"/>
              <a:gd name="adj2" fmla="val 7049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Bijschrift: gebogen lijn 4">
            <a:extLst>
              <a:ext uri="{FF2B5EF4-FFF2-40B4-BE49-F238E27FC236}">
                <a16:creationId xmlns:a16="http://schemas.microsoft.com/office/drawing/2014/main" id="{D7DB39F9-6FCC-4FBD-A8CA-C68A893D5E9D}"/>
              </a:ext>
            </a:extLst>
          </p:cNvPr>
          <p:cNvSpPr/>
          <p:nvPr/>
        </p:nvSpPr>
        <p:spPr>
          <a:xfrm>
            <a:off x="8229599" y="474535"/>
            <a:ext cx="1428751" cy="944690"/>
          </a:xfrm>
          <a:prstGeom prst="borderCallout2">
            <a:avLst>
              <a:gd name="adj1" fmla="val 29633"/>
              <a:gd name="adj2" fmla="val -1041"/>
              <a:gd name="adj3" fmla="val -53670"/>
              <a:gd name="adj4" fmla="val -97264"/>
              <a:gd name="adj5" fmla="val 42735"/>
              <a:gd name="adj6" fmla="val -28489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ballon: rechthoek met afgeronde hoeken 5">
            <a:extLst>
              <a:ext uri="{FF2B5EF4-FFF2-40B4-BE49-F238E27FC236}">
                <a16:creationId xmlns:a16="http://schemas.microsoft.com/office/drawing/2014/main" id="{E4B3D122-2F71-44BA-BC6C-A62B5EFEE358}"/>
              </a:ext>
            </a:extLst>
          </p:cNvPr>
          <p:cNvSpPr/>
          <p:nvPr/>
        </p:nvSpPr>
        <p:spPr>
          <a:xfrm>
            <a:off x="10839449" y="5207000"/>
            <a:ext cx="914400" cy="612648"/>
          </a:xfrm>
          <a:prstGeom prst="wedgeRoundRectCallout">
            <a:avLst>
              <a:gd name="adj1" fmla="val -248958"/>
              <a:gd name="adj2" fmla="val 158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Bijschrift: lijn zonder rand 6">
            <a:extLst>
              <a:ext uri="{FF2B5EF4-FFF2-40B4-BE49-F238E27FC236}">
                <a16:creationId xmlns:a16="http://schemas.microsoft.com/office/drawing/2014/main" id="{9CBBB2EE-FDB1-4B31-A034-34DC0EACFAA8}"/>
              </a:ext>
            </a:extLst>
          </p:cNvPr>
          <p:cNvSpPr/>
          <p:nvPr/>
        </p:nvSpPr>
        <p:spPr>
          <a:xfrm>
            <a:off x="9448800" y="3122676"/>
            <a:ext cx="914400" cy="612648"/>
          </a:xfrm>
          <a:prstGeom prst="callout1">
            <a:avLst>
              <a:gd name="adj1" fmla="val 59173"/>
              <a:gd name="adj2" fmla="val 1042"/>
              <a:gd name="adj3" fmla="val 112500"/>
              <a:gd name="adj4" fmla="val -1831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06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25003FD-2B8E-41AE-B107-3A017D02BD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05" b="1"/>
          <a:stretch/>
        </p:blipFill>
        <p:spPr>
          <a:xfrm>
            <a:off x="3686556" y="10"/>
            <a:ext cx="87680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A6DB0A-C0A5-44E9-8FE2-5B2CB40E8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894" y="628269"/>
            <a:ext cx="7462266" cy="1124712"/>
          </a:xfrm>
        </p:spPr>
        <p:txBody>
          <a:bodyPr anchor="b">
            <a:normAutofit/>
          </a:bodyPr>
          <a:lstStyle/>
          <a:p>
            <a:r>
              <a:rPr lang="nl-NL" dirty="0"/>
              <a:t>Stap 3: </a:t>
            </a:r>
            <a:r>
              <a:rPr lang="nl-NL" b="1" u="sng" dirty="0"/>
              <a:t>Tonen van voorbeelden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F4A1EE-AAFF-4C9E-8547-8F83B9C46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3" y="2718054"/>
            <a:ext cx="7010781" cy="3902192"/>
          </a:xfrm>
        </p:spPr>
        <p:txBody>
          <a:bodyPr anchor="t">
            <a:normAutofit/>
          </a:bodyPr>
          <a:lstStyle/>
          <a:p>
            <a:r>
              <a:rPr lang="nl-NL" dirty="0"/>
              <a:t>Voorbeelden in de winkel tonen (meelopen, laten zien)</a:t>
            </a:r>
          </a:p>
          <a:p>
            <a:r>
              <a:rPr lang="nl-NL" dirty="0"/>
              <a:t>Voorbeelden uit boeken, tijdschriften, folders laten zien</a:t>
            </a:r>
          </a:p>
          <a:p>
            <a:r>
              <a:rPr lang="nl-NL" dirty="0"/>
              <a:t>Beschrijving geven van het product,  eventueel schetsen</a:t>
            </a:r>
          </a:p>
          <a:p>
            <a:r>
              <a:rPr lang="nl-NL" dirty="0"/>
              <a:t>Digitale voorbeelden laten zien (eigen werk)</a:t>
            </a:r>
          </a:p>
        </p:txBody>
      </p:sp>
    </p:spTree>
    <p:extLst>
      <p:ext uri="{BB962C8B-B14F-4D97-AF65-F5344CB8AC3E}">
        <p14:creationId xmlns:p14="http://schemas.microsoft.com/office/powerpoint/2010/main" val="1995352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1A75659-5A6F-4F77-9679-678A00B9D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01BD7E0-C001-4235-88D6-96538F73BA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00" r="1" b="1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30A3A45-140E-431E-AED0-07EF836310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129DF3-1414-40E5-A7B6-1E75023F5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5399" y="-208026"/>
            <a:ext cx="9458960" cy="1124712"/>
          </a:xfrm>
        </p:spPr>
        <p:txBody>
          <a:bodyPr anchor="b">
            <a:noAutofit/>
          </a:bodyPr>
          <a:lstStyle/>
          <a:p>
            <a:r>
              <a:rPr lang="nl-NL" dirty="0"/>
              <a:t>Stap 4: </a:t>
            </a:r>
            <a:r>
              <a:rPr lang="nl-NL" b="1" u="sng" dirty="0"/>
              <a:t>Weerleggen van tegenwerpingen.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5B79EF-8B22-4F88-A2EB-6E2479D44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2452624"/>
            <a:ext cx="6860426" cy="4297670"/>
          </a:xfrm>
        </p:spPr>
        <p:txBody>
          <a:bodyPr anchor="t">
            <a:normAutofit/>
          </a:bodyPr>
          <a:lstStyle/>
          <a:p>
            <a:r>
              <a:rPr lang="nl-NL" dirty="0"/>
              <a:t>Inspelen op wat de klant zegt …. </a:t>
            </a:r>
          </a:p>
          <a:p>
            <a:endParaRPr lang="nl-NL" sz="900" dirty="0"/>
          </a:p>
          <a:p>
            <a:r>
              <a:rPr lang="nl-NL" dirty="0"/>
              <a:t>Positieve punten/kenmerken/voordelen aangeven (verkoopargumenten)</a:t>
            </a:r>
          </a:p>
          <a:p>
            <a:endParaRPr lang="nl-NL" sz="900" dirty="0"/>
          </a:p>
          <a:p>
            <a:r>
              <a:rPr lang="nl-NL" dirty="0"/>
              <a:t>Altijd de waarheid blijven zeggen</a:t>
            </a:r>
          </a:p>
          <a:p>
            <a:endParaRPr lang="nl-NL" sz="900" dirty="0"/>
          </a:p>
          <a:p>
            <a:r>
              <a:rPr lang="nl-NL" dirty="0"/>
              <a:t>Duidelijke vakkennis overbrengen, motivatie voor aanschaf product</a:t>
            </a:r>
          </a:p>
          <a:p>
            <a:endParaRPr lang="nl-NL" sz="900" dirty="0"/>
          </a:p>
          <a:p>
            <a:r>
              <a:rPr lang="nl-NL" dirty="0"/>
              <a:t>Netjes en vriendelijk blijven 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5292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264BFD-360D-430E-B593-7BC0D00FB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4538145-ACBA-40C0-AFBD-DE742723D5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6" cy="6858000"/>
            <a:chOff x="1" y="0"/>
            <a:chExt cx="12191996" cy="6858000"/>
          </a:xfrm>
        </p:grpSpPr>
        <p:sp useBgFill="1">
          <p:nvSpPr>
            <p:cNvPr id="13" name="Rectangle 12">
              <a:extLst>
                <a:ext uri="{FF2B5EF4-FFF2-40B4-BE49-F238E27FC236}">
                  <a16:creationId xmlns:a16="http://schemas.microsoft.com/office/drawing/2014/main" id="{7BAD3960-6DE9-4457-8083-F6FFBD58D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F5E368-26F9-408D-9C1D-D007FCE0C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142109-5983-45F6-9B6A-50AA2C3D9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652" y="3769359"/>
            <a:ext cx="6844788" cy="3088641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>
                    <a:alpha val="60000"/>
                  </a:schemeClr>
                </a:solidFill>
              </a:rPr>
              <a:t>De klant moet het koopbesluit nemen </a:t>
            </a:r>
          </a:p>
          <a:p>
            <a:pPr marL="0" indent="0">
              <a:buNone/>
            </a:pPr>
            <a:r>
              <a:rPr lang="nl-NL" dirty="0">
                <a:solidFill>
                  <a:schemeClr val="tx1">
                    <a:alpha val="60000"/>
                  </a:schemeClr>
                </a:solidFill>
              </a:rPr>
              <a:t>               (niet de verkoper!)</a:t>
            </a:r>
          </a:p>
          <a:p>
            <a:pPr marL="0" indent="0">
              <a:buNone/>
            </a:pPr>
            <a:endParaRPr lang="nl-NL" dirty="0">
              <a:solidFill>
                <a:schemeClr val="tx1">
                  <a:alpha val="60000"/>
                </a:schemeClr>
              </a:solidFill>
            </a:endParaRPr>
          </a:p>
          <a:p>
            <a:r>
              <a:rPr lang="nl-NL" dirty="0">
                <a:solidFill>
                  <a:schemeClr val="tx1">
                    <a:alpha val="60000"/>
                  </a:schemeClr>
                </a:solidFill>
              </a:rPr>
              <a:t>Verkoper ondersteunt door specifieke verkoopargumenten te benoemen die bij de koopwens past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249C1C3-EBDE-4C27-BD12-A6AE40A4D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87375" y="0"/>
            <a:ext cx="6404625" cy="6373368"/>
          </a:xfrm>
          <a:custGeom>
            <a:avLst/>
            <a:gdLst>
              <a:gd name="connsiteX0" fmla="*/ 353272 w 6404625"/>
              <a:gd name="connsiteY0" fmla="*/ 0 h 6373368"/>
              <a:gd name="connsiteX1" fmla="*/ 6404625 w 6404625"/>
              <a:gd name="connsiteY1" fmla="*/ 0 h 6373368"/>
              <a:gd name="connsiteX2" fmla="*/ 6404625 w 6404625"/>
              <a:gd name="connsiteY2" fmla="*/ 6008204 h 6373368"/>
              <a:gd name="connsiteX3" fmla="*/ 6374459 w 6404625"/>
              <a:gd name="connsiteY3" fmla="*/ 6023890 h 6373368"/>
              <a:gd name="connsiteX4" fmla="*/ 6290584 w 6404625"/>
              <a:gd name="connsiteY4" fmla="*/ 6049055 h 6373368"/>
              <a:gd name="connsiteX5" fmla="*/ 6203913 w 6404625"/>
              <a:gd name="connsiteY5" fmla="*/ 6060237 h 6373368"/>
              <a:gd name="connsiteX6" fmla="*/ 6114448 w 6404625"/>
              <a:gd name="connsiteY6" fmla="*/ 6063033 h 6373368"/>
              <a:gd name="connsiteX7" fmla="*/ 6019391 w 6404625"/>
              <a:gd name="connsiteY7" fmla="*/ 6054644 h 6373368"/>
              <a:gd name="connsiteX8" fmla="*/ 5924332 w 6404625"/>
              <a:gd name="connsiteY8" fmla="*/ 6043462 h 6373368"/>
              <a:gd name="connsiteX9" fmla="*/ 5829275 w 6404625"/>
              <a:gd name="connsiteY9" fmla="*/ 6029482 h 6373368"/>
              <a:gd name="connsiteX10" fmla="*/ 5734216 w 6404625"/>
              <a:gd name="connsiteY10" fmla="*/ 6018300 h 6373368"/>
              <a:gd name="connsiteX11" fmla="*/ 5639159 w 6404625"/>
              <a:gd name="connsiteY11" fmla="*/ 6012708 h 6373368"/>
              <a:gd name="connsiteX12" fmla="*/ 5546898 w 6404625"/>
              <a:gd name="connsiteY12" fmla="*/ 6012708 h 6373368"/>
              <a:gd name="connsiteX13" fmla="*/ 5460227 w 6404625"/>
              <a:gd name="connsiteY13" fmla="*/ 6023890 h 6373368"/>
              <a:gd name="connsiteX14" fmla="*/ 5370760 w 6404625"/>
              <a:gd name="connsiteY14" fmla="*/ 6046258 h 6373368"/>
              <a:gd name="connsiteX15" fmla="*/ 5289681 w 6404625"/>
              <a:gd name="connsiteY15" fmla="*/ 6079807 h 6373368"/>
              <a:gd name="connsiteX16" fmla="*/ 5205808 w 6404625"/>
              <a:gd name="connsiteY16" fmla="*/ 6124541 h 6373368"/>
              <a:gd name="connsiteX17" fmla="*/ 5121933 w 6404625"/>
              <a:gd name="connsiteY17" fmla="*/ 6169276 h 6373368"/>
              <a:gd name="connsiteX18" fmla="*/ 5038061 w 6404625"/>
              <a:gd name="connsiteY18" fmla="*/ 6219598 h 6373368"/>
              <a:gd name="connsiteX19" fmla="*/ 4956981 w 6404625"/>
              <a:gd name="connsiteY19" fmla="*/ 6267129 h 6373368"/>
              <a:gd name="connsiteX20" fmla="*/ 4870311 w 6404625"/>
              <a:gd name="connsiteY20" fmla="*/ 6309065 h 6373368"/>
              <a:gd name="connsiteX21" fmla="*/ 4786435 w 6404625"/>
              <a:gd name="connsiteY21" fmla="*/ 6342614 h 6373368"/>
              <a:gd name="connsiteX22" fmla="*/ 4699765 w 6404625"/>
              <a:gd name="connsiteY22" fmla="*/ 6364982 h 6373368"/>
              <a:gd name="connsiteX23" fmla="*/ 4610299 w 6404625"/>
              <a:gd name="connsiteY23" fmla="*/ 6373368 h 6373368"/>
              <a:gd name="connsiteX24" fmla="*/ 4520833 w 6404625"/>
              <a:gd name="connsiteY24" fmla="*/ 6364982 h 6373368"/>
              <a:gd name="connsiteX25" fmla="*/ 4434163 w 6404625"/>
              <a:gd name="connsiteY25" fmla="*/ 6342614 h 6373368"/>
              <a:gd name="connsiteX26" fmla="*/ 4350289 w 6404625"/>
              <a:gd name="connsiteY26" fmla="*/ 6309065 h 6373368"/>
              <a:gd name="connsiteX27" fmla="*/ 4263617 w 6404625"/>
              <a:gd name="connsiteY27" fmla="*/ 6267129 h 6373368"/>
              <a:gd name="connsiteX28" fmla="*/ 4182539 w 6404625"/>
              <a:gd name="connsiteY28" fmla="*/ 6219598 h 6373368"/>
              <a:gd name="connsiteX29" fmla="*/ 4098666 w 6404625"/>
              <a:gd name="connsiteY29" fmla="*/ 6169276 h 6373368"/>
              <a:gd name="connsiteX30" fmla="*/ 4014791 w 6404625"/>
              <a:gd name="connsiteY30" fmla="*/ 6124541 h 6373368"/>
              <a:gd name="connsiteX31" fmla="*/ 3930916 w 6404625"/>
              <a:gd name="connsiteY31" fmla="*/ 6079807 h 6373368"/>
              <a:gd name="connsiteX32" fmla="*/ 3847041 w 6404625"/>
              <a:gd name="connsiteY32" fmla="*/ 6046258 h 6373368"/>
              <a:gd name="connsiteX33" fmla="*/ 3760372 w 6404625"/>
              <a:gd name="connsiteY33" fmla="*/ 6023890 h 6373368"/>
              <a:gd name="connsiteX34" fmla="*/ 3673701 w 6404625"/>
              <a:gd name="connsiteY34" fmla="*/ 6012708 h 6373368"/>
              <a:gd name="connsiteX35" fmla="*/ 3581438 w 6404625"/>
              <a:gd name="connsiteY35" fmla="*/ 6012708 h 6373368"/>
              <a:gd name="connsiteX36" fmla="*/ 3486381 w 6404625"/>
              <a:gd name="connsiteY36" fmla="*/ 6018300 h 6373368"/>
              <a:gd name="connsiteX37" fmla="*/ 3391322 w 6404625"/>
              <a:gd name="connsiteY37" fmla="*/ 6029482 h 6373368"/>
              <a:gd name="connsiteX38" fmla="*/ 3296265 w 6404625"/>
              <a:gd name="connsiteY38" fmla="*/ 6043462 h 6373368"/>
              <a:gd name="connsiteX39" fmla="*/ 3201210 w 6404625"/>
              <a:gd name="connsiteY39" fmla="*/ 6054644 h 6373368"/>
              <a:gd name="connsiteX40" fmla="*/ 3106151 w 6404625"/>
              <a:gd name="connsiteY40" fmla="*/ 6063033 h 6373368"/>
              <a:gd name="connsiteX41" fmla="*/ 3016684 w 6404625"/>
              <a:gd name="connsiteY41" fmla="*/ 6060237 h 6373368"/>
              <a:gd name="connsiteX42" fmla="*/ 2930015 w 6404625"/>
              <a:gd name="connsiteY42" fmla="*/ 6049055 h 6373368"/>
              <a:gd name="connsiteX43" fmla="*/ 2846140 w 6404625"/>
              <a:gd name="connsiteY43" fmla="*/ 6023890 h 6373368"/>
              <a:gd name="connsiteX44" fmla="*/ 2776243 w 6404625"/>
              <a:gd name="connsiteY44" fmla="*/ 5987546 h 6373368"/>
              <a:gd name="connsiteX45" fmla="*/ 2709145 w 6404625"/>
              <a:gd name="connsiteY45" fmla="*/ 5940017 h 6373368"/>
              <a:gd name="connsiteX46" fmla="*/ 2650432 w 6404625"/>
              <a:gd name="connsiteY46" fmla="*/ 5884101 h 6373368"/>
              <a:gd name="connsiteX47" fmla="*/ 2591719 w 6404625"/>
              <a:gd name="connsiteY47" fmla="*/ 5819798 h 6373368"/>
              <a:gd name="connsiteX48" fmla="*/ 2538599 w 6404625"/>
              <a:gd name="connsiteY48" fmla="*/ 5752697 h 6373368"/>
              <a:gd name="connsiteX49" fmla="*/ 2485480 w 6404625"/>
              <a:gd name="connsiteY49" fmla="*/ 5682802 h 6373368"/>
              <a:gd name="connsiteX50" fmla="*/ 2432360 w 6404625"/>
              <a:gd name="connsiteY50" fmla="*/ 5612908 h 6373368"/>
              <a:gd name="connsiteX51" fmla="*/ 2379237 w 6404625"/>
              <a:gd name="connsiteY51" fmla="*/ 5545809 h 6373368"/>
              <a:gd name="connsiteX52" fmla="*/ 2323320 w 6404625"/>
              <a:gd name="connsiteY52" fmla="*/ 5481502 h 6373368"/>
              <a:gd name="connsiteX53" fmla="*/ 2259018 w 6404625"/>
              <a:gd name="connsiteY53" fmla="*/ 5425586 h 6373368"/>
              <a:gd name="connsiteX54" fmla="*/ 2197511 w 6404625"/>
              <a:gd name="connsiteY54" fmla="*/ 5375263 h 6373368"/>
              <a:gd name="connsiteX55" fmla="*/ 2127614 w 6404625"/>
              <a:gd name="connsiteY55" fmla="*/ 5336121 h 6373368"/>
              <a:gd name="connsiteX56" fmla="*/ 2052128 w 6404625"/>
              <a:gd name="connsiteY56" fmla="*/ 5302573 h 6373368"/>
              <a:gd name="connsiteX57" fmla="*/ 1971049 w 6404625"/>
              <a:gd name="connsiteY57" fmla="*/ 5274612 h 6373368"/>
              <a:gd name="connsiteX58" fmla="*/ 1887176 w 6404625"/>
              <a:gd name="connsiteY58" fmla="*/ 5249450 h 6373368"/>
              <a:gd name="connsiteX59" fmla="*/ 1803301 w 6404625"/>
              <a:gd name="connsiteY59" fmla="*/ 5227084 h 6373368"/>
              <a:gd name="connsiteX60" fmla="*/ 1716630 w 6404625"/>
              <a:gd name="connsiteY60" fmla="*/ 5204720 h 6373368"/>
              <a:gd name="connsiteX61" fmla="*/ 1635551 w 6404625"/>
              <a:gd name="connsiteY61" fmla="*/ 5179557 h 6373368"/>
              <a:gd name="connsiteX62" fmla="*/ 1554473 w 6404625"/>
              <a:gd name="connsiteY62" fmla="*/ 5151597 h 6373368"/>
              <a:gd name="connsiteX63" fmla="*/ 1478988 w 6404625"/>
              <a:gd name="connsiteY63" fmla="*/ 5118049 h 6373368"/>
              <a:gd name="connsiteX64" fmla="*/ 1411887 w 6404625"/>
              <a:gd name="connsiteY64" fmla="*/ 5076112 h 6373368"/>
              <a:gd name="connsiteX65" fmla="*/ 1350380 w 6404625"/>
              <a:gd name="connsiteY65" fmla="*/ 5025785 h 6373368"/>
              <a:gd name="connsiteX66" fmla="*/ 1300053 w 6404625"/>
              <a:gd name="connsiteY66" fmla="*/ 4964279 h 6373368"/>
              <a:gd name="connsiteX67" fmla="*/ 1258117 w 6404625"/>
              <a:gd name="connsiteY67" fmla="*/ 4897178 h 6373368"/>
              <a:gd name="connsiteX68" fmla="*/ 1224567 w 6404625"/>
              <a:gd name="connsiteY68" fmla="*/ 4821691 h 6373368"/>
              <a:gd name="connsiteX69" fmla="*/ 1196609 w 6404625"/>
              <a:gd name="connsiteY69" fmla="*/ 4740614 h 6373368"/>
              <a:gd name="connsiteX70" fmla="*/ 1171447 w 6404625"/>
              <a:gd name="connsiteY70" fmla="*/ 4659533 h 6373368"/>
              <a:gd name="connsiteX71" fmla="*/ 1149080 w 6404625"/>
              <a:gd name="connsiteY71" fmla="*/ 4572865 h 6373368"/>
              <a:gd name="connsiteX72" fmla="*/ 1126714 w 6404625"/>
              <a:gd name="connsiteY72" fmla="*/ 4488990 h 6373368"/>
              <a:gd name="connsiteX73" fmla="*/ 1101552 w 6404625"/>
              <a:gd name="connsiteY73" fmla="*/ 4405115 h 6373368"/>
              <a:gd name="connsiteX74" fmla="*/ 1073593 w 6404625"/>
              <a:gd name="connsiteY74" fmla="*/ 4324036 h 6373368"/>
              <a:gd name="connsiteX75" fmla="*/ 1040045 w 6404625"/>
              <a:gd name="connsiteY75" fmla="*/ 4248549 h 6373368"/>
              <a:gd name="connsiteX76" fmla="*/ 1000902 w 6404625"/>
              <a:gd name="connsiteY76" fmla="*/ 4178654 h 6373368"/>
              <a:gd name="connsiteX77" fmla="*/ 950576 w 6404625"/>
              <a:gd name="connsiteY77" fmla="*/ 4117146 h 6373368"/>
              <a:gd name="connsiteX78" fmla="*/ 894659 w 6404625"/>
              <a:gd name="connsiteY78" fmla="*/ 4052841 h 6373368"/>
              <a:gd name="connsiteX79" fmla="*/ 830356 w 6404625"/>
              <a:gd name="connsiteY79" fmla="*/ 3996926 h 6373368"/>
              <a:gd name="connsiteX80" fmla="*/ 760460 w 6404625"/>
              <a:gd name="connsiteY80" fmla="*/ 3943806 h 6373368"/>
              <a:gd name="connsiteX81" fmla="*/ 690567 w 6404625"/>
              <a:gd name="connsiteY81" fmla="*/ 3890685 h 6373368"/>
              <a:gd name="connsiteX82" fmla="*/ 620671 w 6404625"/>
              <a:gd name="connsiteY82" fmla="*/ 3837564 h 6373368"/>
              <a:gd name="connsiteX83" fmla="*/ 553571 w 6404625"/>
              <a:gd name="connsiteY83" fmla="*/ 3784444 h 6373368"/>
              <a:gd name="connsiteX84" fmla="*/ 489269 w 6404625"/>
              <a:gd name="connsiteY84" fmla="*/ 3725731 h 6373368"/>
              <a:gd name="connsiteX85" fmla="*/ 433350 w 6404625"/>
              <a:gd name="connsiteY85" fmla="*/ 3667021 h 6373368"/>
              <a:gd name="connsiteX86" fmla="*/ 385824 w 6404625"/>
              <a:gd name="connsiteY86" fmla="*/ 3599922 h 6373368"/>
              <a:gd name="connsiteX87" fmla="*/ 349477 w 6404625"/>
              <a:gd name="connsiteY87" fmla="*/ 3530025 h 6373368"/>
              <a:gd name="connsiteX88" fmla="*/ 324315 w 6404625"/>
              <a:gd name="connsiteY88" fmla="*/ 3446150 h 6373368"/>
              <a:gd name="connsiteX89" fmla="*/ 313131 w 6404625"/>
              <a:gd name="connsiteY89" fmla="*/ 3359479 h 6373368"/>
              <a:gd name="connsiteX90" fmla="*/ 310335 w 6404625"/>
              <a:gd name="connsiteY90" fmla="*/ 3270014 h 6373368"/>
              <a:gd name="connsiteX91" fmla="*/ 318723 w 6404625"/>
              <a:gd name="connsiteY91" fmla="*/ 3174955 h 6373368"/>
              <a:gd name="connsiteX92" fmla="*/ 329907 w 6404625"/>
              <a:gd name="connsiteY92" fmla="*/ 3079898 h 6373368"/>
              <a:gd name="connsiteX93" fmla="*/ 343885 w 6404625"/>
              <a:gd name="connsiteY93" fmla="*/ 2984841 h 6373368"/>
              <a:gd name="connsiteX94" fmla="*/ 355069 w 6404625"/>
              <a:gd name="connsiteY94" fmla="*/ 2889784 h 6373368"/>
              <a:gd name="connsiteX95" fmla="*/ 360659 w 6404625"/>
              <a:gd name="connsiteY95" fmla="*/ 2794725 h 6373368"/>
              <a:gd name="connsiteX96" fmla="*/ 360659 w 6404625"/>
              <a:gd name="connsiteY96" fmla="*/ 2702464 h 6373368"/>
              <a:gd name="connsiteX97" fmla="*/ 349477 w 6404625"/>
              <a:gd name="connsiteY97" fmla="*/ 2615793 h 6373368"/>
              <a:gd name="connsiteX98" fmla="*/ 327111 w 6404625"/>
              <a:gd name="connsiteY98" fmla="*/ 2529122 h 6373368"/>
              <a:gd name="connsiteX99" fmla="*/ 293561 w 6404625"/>
              <a:gd name="connsiteY99" fmla="*/ 2448045 h 6373368"/>
              <a:gd name="connsiteX100" fmla="*/ 251625 w 6404625"/>
              <a:gd name="connsiteY100" fmla="*/ 2364170 h 6373368"/>
              <a:gd name="connsiteX101" fmla="*/ 204096 w 6404625"/>
              <a:gd name="connsiteY101" fmla="*/ 2280295 h 6373368"/>
              <a:gd name="connsiteX102" fmla="*/ 153769 w 6404625"/>
              <a:gd name="connsiteY102" fmla="*/ 2196423 h 6373368"/>
              <a:gd name="connsiteX103" fmla="*/ 106240 w 6404625"/>
              <a:gd name="connsiteY103" fmla="*/ 2115344 h 6373368"/>
              <a:gd name="connsiteX104" fmla="*/ 64305 w 6404625"/>
              <a:gd name="connsiteY104" fmla="*/ 2028673 h 6373368"/>
              <a:gd name="connsiteX105" fmla="*/ 30754 w 6404625"/>
              <a:gd name="connsiteY105" fmla="*/ 1944798 h 6373368"/>
              <a:gd name="connsiteX106" fmla="*/ 8387 w 6404625"/>
              <a:gd name="connsiteY106" fmla="*/ 1858129 h 6373368"/>
              <a:gd name="connsiteX107" fmla="*/ 0 w 6404625"/>
              <a:gd name="connsiteY107" fmla="*/ 1768662 h 6373368"/>
              <a:gd name="connsiteX108" fmla="*/ 8387 w 6404625"/>
              <a:gd name="connsiteY108" fmla="*/ 1679195 h 6373368"/>
              <a:gd name="connsiteX109" fmla="*/ 30754 w 6404625"/>
              <a:gd name="connsiteY109" fmla="*/ 1592526 h 6373368"/>
              <a:gd name="connsiteX110" fmla="*/ 64305 w 6404625"/>
              <a:gd name="connsiteY110" fmla="*/ 1508651 h 6373368"/>
              <a:gd name="connsiteX111" fmla="*/ 106240 w 6404625"/>
              <a:gd name="connsiteY111" fmla="*/ 1421980 h 6373368"/>
              <a:gd name="connsiteX112" fmla="*/ 153769 w 6404625"/>
              <a:gd name="connsiteY112" fmla="*/ 1340903 h 6373368"/>
              <a:gd name="connsiteX113" fmla="*/ 204096 w 6404625"/>
              <a:gd name="connsiteY113" fmla="*/ 1257028 h 6373368"/>
              <a:gd name="connsiteX114" fmla="*/ 251625 w 6404625"/>
              <a:gd name="connsiteY114" fmla="*/ 1173153 h 6373368"/>
              <a:gd name="connsiteX115" fmla="*/ 293561 w 6404625"/>
              <a:gd name="connsiteY115" fmla="*/ 1089278 h 6373368"/>
              <a:gd name="connsiteX116" fmla="*/ 327111 w 6404625"/>
              <a:gd name="connsiteY116" fmla="*/ 1008199 h 6373368"/>
              <a:gd name="connsiteX117" fmla="*/ 349477 w 6404625"/>
              <a:gd name="connsiteY117" fmla="*/ 921528 h 6373368"/>
              <a:gd name="connsiteX118" fmla="*/ 360659 w 6404625"/>
              <a:gd name="connsiteY118" fmla="*/ 834859 h 6373368"/>
              <a:gd name="connsiteX119" fmla="*/ 360659 w 6404625"/>
              <a:gd name="connsiteY119" fmla="*/ 742599 h 6373368"/>
              <a:gd name="connsiteX120" fmla="*/ 355069 w 6404625"/>
              <a:gd name="connsiteY120" fmla="*/ 647539 h 6373368"/>
              <a:gd name="connsiteX121" fmla="*/ 343885 w 6404625"/>
              <a:gd name="connsiteY121" fmla="*/ 552482 h 6373368"/>
              <a:gd name="connsiteX122" fmla="*/ 329907 w 6404625"/>
              <a:gd name="connsiteY122" fmla="*/ 457425 h 6373368"/>
              <a:gd name="connsiteX123" fmla="*/ 318723 w 6404625"/>
              <a:gd name="connsiteY123" fmla="*/ 362366 h 6373368"/>
              <a:gd name="connsiteX124" fmla="*/ 310335 w 6404625"/>
              <a:gd name="connsiteY124" fmla="*/ 267309 h 6373368"/>
              <a:gd name="connsiteX125" fmla="*/ 313131 w 6404625"/>
              <a:gd name="connsiteY125" fmla="*/ 177842 h 6373368"/>
              <a:gd name="connsiteX126" fmla="*/ 324315 w 6404625"/>
              <a:gd name="connsiteY126" fmla="*/ 91173 h 6373368"/>
              <a:gd name="connsiteX127" fmla="*/ 349477 w 6404625"/>
              <a:gd name="connsiteY127" fmla="*/ 7296 h 6373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6404625" h="6373368">
                <a:moveTo>
                  <a:pt x="353272" y="0"/>
                </a:moveTo>
                <a:lnTo>
                  <a:pt x="6404625" y="0"/>
                </a:lnTo>
                <a:lnTo>
                  <a:pt x="6404625" y="6008204"/>
                </a:lnTo>
                <a:lnTo>
                  <a:pt x="6374459" y="6023890"/>
                </a:lnTo>
                <a:lnTo>
                  <a:pt x="6290584" y="6049055"/>
                </a:lnTo>
                <a:lnTo>
                  <a:pt x="6203913" y="6060237"/>
                </a:lnTo>
                <a:lnTo>
                  <a:pt x="6114448" y="6063033"/>
                </a:lnTo>
                <a:lnTo>
                  <a:pt x="6019391" y="6054644"/>
                </a:lnTo>
                <a:lnTo>
                  <a:pt x="5924332" y="6043462"/>
                </a:lnTo>
                <a:lnTo>
                  <a:pt x="5829275" y="6029482"/>
                </a:lnTo>
                <a:lnTo>
                  <a:pt x="5734216" y="6018300"/>
                </a:lnTo>
                <a:lnTo>
                  <a:pt x="5639159" y="6012708"/>
                </a:lnTo>
                <a:lnTo>
                  <a:pt x="5546898" y="6012708"/>
                </a:lnTo>
                <a:lnTo>
                  <a:pt x="5460227" y="6023890"/>
                </a:lnTo>
                <a:lnTo>
                  <a:pt x="5370760" y="6046258"/>
                </a:lnTo>
                <a:lnTo>
                  <a:pt x="5289681" y="6079807"/>
                </a:lnTo>
                <a:lnTo>
                  <a:pt x="5205808" y="6124541"/>
                </a:lnTo>
                <a:lnTo>
                  <a:pt x="5121933" y="6169276"/>
                </a:lnTo>
                <a:lnTo>
                  <a:pt x="5038061" y="6219598"/>
                </a:lnTo>
                <a:lnTo>
                  <a:pt x="4956981" y="6267129"/>
                </a:lnTo>
                <a:lnTo>
                  <a:pt x="4870311" y="6309065"/>
                </a:lnTo>
                <a:lnTo>
                  <a:pt x="4786435" y="6342614"/>
                </a:lnTo>
                <a:lnTo>
                  <a:pt x="4699765" y="6364982"/>
                </a:lnTo>
                <a:lnTo>
                  <a:pt x="4610299" y="6373368"/>
                </a:lnTo>
                <a:lnTo>
                  <a:pt x="4520833" y="6364982"/>
                </a:lnTo>
                <a:lnTo>
                  <a:pt x="4434163" y="6342614"/>
                </a:lnTo>
                <a:lnTo>
                  <a:pt x="4350289" y="6309065"/>
                </a:lnTo>
                <a:lnTo>
                  <a:pt x="4263617" y="6267129"/>
                </a:lnTo>
                <a:lnTo>
                  <a:pt x="4182539" y="6219598"/>
                </a:lnTo>
                <a:lnTo>
                  <a:pt x="4098666" y="6169276"/>
                </a:lnTo>
                <a:lnTo>
                  <a:pt x="4014791" y="6124541"/>
                </a:lnTo>
                <a:lnTo>
                  <a:pt x="3930916" y="6079807"/>
                </a:lnTo>
                <a:lnTo>
                  <a:pt x="3847041" y="6046258"/>
                </a:lnTo>
                <a:lnTo>
                  <a:pt x="3760372" y="6023890"/>
                </a:lnTo>
                <a:lnTo>
                  <a:pt x="3673701" y="6012708"/>
                </a:lnTo>
                <a:lnTo>
                  <a:pt x="3581438" y="6012708"/>
                </a:lnTo>
                <a:lnTo>
                  <a:pt x="3486381" y="6018300"/>
                </a:lnTo>
                <a:lnTo>
                  <a:pt x="3391322" y="6029482"/>
                </a:lnTo>
                <a:lnTo>
                  <a:pt x="3296265" y="6043462"/>
                </a:lnTo>
                <a:lnTo>
                  <a:pt x="3201210" y="6054644"/>
                </a:lnTo>
                <a:lnTo>
                  <a:pt x="3106151" y="6063033"/>
                </a:lnTo>
                <a:lnTo>
                  <a:pt x="3016684" y="6060237"/>
                </a:lnTo>
                <a:lnTo>
                  <a:pt x="2930015" y="6049055"/>
                </a:lnTo>
                <a:lnTo>
                  <a:pt x="2846140" y="6023890"/>
                </a:lnTo>
                <a:lnTo>
                  <a:pt x="2776243" y="5987546"/>
                </a:lnTo>
                <a:lnTo>
                  <a:pt x="2709145" y="5940017"/>
                </a:lnTo>
                <a:lnTo>
                  <a:pt x="2650432" y="5884101"/>
                </a:lnTo>
                <a:lnTo>
                  <a:pt x="2591719" y="5819798"/>
                </a:lnTo>
                <a:lnTo>
                  <a:pt x="2538599" y="5752697"/>
                </a:lnTo>
                <a:lnTo>
                  <a:pt x="2485480" y="5682802"/>
                </a:lnTo>
                <a:lnTo>
                  <a:pt x="2432360" y="5612908"/>
                </a:lnTo>
                <a:lnTo>
                  <a:pt x="2379237" y="5545809"/>
                </a:lnTo>
                <a:lnTo>
                  <a:pt x="2323320" y="5481502"/>
                </a:lnTo>
                <a:lnTo>
                  <a:pt x="2259018" y="5425586"/>
                </a:lnTo>
                <a:lnTo>
                  <a:pt x="2197511" y="5375263"/>
                </a:lnTo>
                <a:lnTo>
                  <a:pt x="2127614" y="5336121"/>
                </a:lnTo>
                <a:lnTo>
                  <a:pt x="2052128" y="5302573"/>
                </a:lnTo>
                <a:lnTo>
                  <a:pt x="1971049" y="5274612"/>
                </a:lnTo>
                <a:lnTo>
                  <a:pt x="1887176" y="5249450"/>
                </a:lnTo>
                <a:lnTo>
                  <a:pt x="1803301" y="5227084"/>
                </a:lnTo>
                <a:lnTo>
                  <a:pt x="1716630" y="5204720"/>
                </a:lnTo>
                <a:lnTo>
                  <a:pt x="1635551" y="5179557"/>
                </a:lnTo>
                <a:lnTo>
                  <a:pt x="1554473" y="5151597"/>
                </a:lnTo>
                <a:lnTo>
                  <a:pt x="1478988" y="5118049"/>
                </a:lnTo>
                <a:lnTo>
                  <a:pt x="1411887" y="5076112"/>
                </a:lnTo>
                <a:lnTo>
                  <a:pt x="1350380" y="5025785"/>
                </a:lnTo>
                <a:lnTo>
                  <a:pt x="1300053" y="4964279"/>
                </a:lnTo>
                <a:lnTo>
                  <a:pt x="1258117" y="4897178"/>
                </a:lnTo>
                <a:lnTo>
                  <a:pt x="1224567" y="4821691"/>
                </a:lnTo>
                <a:lnTo>
                  <a:pt x="1196609" y="4740614"/>
                </a:lnTo>
                <a:lnTo>
                  <a:pt x="1171447" y="4659533"/>
                </a:lnTo>
                <a:lnTo>
                  <a:pt x="1149080" y="4572865"/>
                </a:lnTo>
                <a:lnTo>
                  <a:pt x="1126714" y="4488990"/>
                </a:lnTo>
                <a:lnTo>
                  <a:pt x="1101552" y="4405115"/>
                </a:lnTo>
                <a:lnTo>
                  <a:pt x="1073593" y="4324036"/>
                </a:lnTo>
                <a:lnTo>
                  <a:pt x="1040045" y="4248549"/>
                </a:lnTo>
                <a:lnTo>
                  <a:pt x="1000902" y="4178654"/>
                </a:lnTo>
                <a:lnTo>
                  <a:pt x="950576" y="4117146"/>
                </a:lnTo>
                <a:lnTo>
                  <a:pt x="894659" y="4052841"/>
                </a:lnTo>
                <a:lnTo>
                  <a:pt x="830356" y="3996926"/>
                </a:lnTo>
                <a:lnTo>
                  <a:pt x="760460" y="3943806"/>
                </a:lnTo>
                <a:lnTo>
                  <a:pt x="690567" y="3890685"/>
                </a:lnTo>
                <a:lnTo>
                  <a:pt x="620671" y="3837564"/>
                </a:lnTo>
                <a:lnTo>
                  <a:pt x="553571" y="3784444"/>
                </a:lnTo>
                <a:lnTo>
                  <a:pt x="489269" y="3725731"/>
                </a:lnTo>
                <a:lnTo>
                  <a:pt x="433350" y="3667021"/>
                </a:lnTo>
                <a:lnTo>
                  <a:pt x="385824" y="3599922"/>
                </a:lnTo>
                <a:lnTo>
                  <a:pt x="349477" y="3530025"/>
                </a:lnTo>
                <a:lnTo>
                  <a:pt x="324315" y="3446150"/>
                </a:lnTo>
                <a:lnTo>
                  <a:pt x="313131" y="3359479"/>
                </a:lnTo>
                <a:lnTo>
                  <a:pt x="310335" y="3270014"/>
                </a:lnTo>
                <a:lnTo>
                  <a:pt x="318723" y="3174955"/>
                </a:lnTo>
                <a:lnTo>
                  <a:pt x="329907" y="3079898"/>
                </a:lnTo>
                <a:lnTo>
                  <a:pt x="343885" y="2984841"/>
                </a:lnTo>
                <a:lnTo>
                  <a:pt x="355069" y="2889784"/>
                </a:lnTo>
                <a:lnTo>
                  <a:pt x="360659" y="2794725"/>
                </a:lnTo>
                <a:lnTo>
                  <a:pt x="360659" y="2702464"/>
                </a:lnTo>
                <a:lnTo>
                  <a:pt x="349477" y="2615793"/>
                </a:lnTo>
                <a:lnTo>
                  <a:pt x="327111" y="2529122"/>
                </a:lnTo>
                <a:lnTo>
                  <a:pt x="293561" y="2448045"/>
                </a:lnTo>
                <a:lnTo>
                  <a:pt x="251625" y="2364170"/>
                </a:lnTo>
                <a:lnTo>
                  <a:pt x="204096" y="2280295"/>
                </a:lnTo>
                <a:lnTo>
                  <a:pt x="153769" y="2196423"/>
                </a:lnTo>
                <a:lnTo>
                  <a:pt x="106240" y="2115344"/>
                </a:lnTo>
                <a:lnTo>
                  <a:pt x="64305" y="2028673"/>
                </a:lnTo>
                <a:lnTo>
                  <a:pt x="30754" y="1944798"/>
                </a:lnTo>
                <a:lnTo>
                  <a:pt x="8387" y="1858129"/>
                </a:lnTo>
                <a:lnTo>
                  <a:pt x="0" y="1768662"/>
                </a:lnTo>
                <a:lnTo>
                  <a:pt x="8387" y="1679195"/>
                </a:lnTo>
                <a:lnTo>
                  <a:pt x="30754" y="1592526"/>
                </a:lnTo>
                <a:lnTo>
                  <a:pt x="64305" y="1508651"/>
                </a:lnTo>
                <a:lnTo>
                  <a:pt x="106240" y="1421980"/>
                </a:lnTo>
                <a:lnTo>
                  <a:pt x="153769" y="1340903"/>
                </a:lnTo>
                <a:lnTo>
                  <a:pt x="204096" y="1257028"/>
                </a:lnTo>
                <a:lnTo>
                  <a:pt x="251625" y="1173153"/>
                </a:lnTo>
                <a:lnTo>
                  <a:pt x="293561" y="1089278"/>
                </a:lnTo>
                <a:lnTo>
                  <a:pt x="327111" y="1008199"/>
                </a:lnTo>
                <a:lnTo>
                  <a:pt x="349477" y="921528"/>
                </a:lnTo>
                <a:lnTo>
                  <a:pt x="360659" y="834859"/>
                </a:lnTo>
                <a:lnTo>
                  <a:pt x="360659" y="742599"/>
                </a:lnTo>
                <a:lnTo>
                  <a:pt x="355069" y="647539"/>
                </a:lnTo>
                <a:lnTo>
                  <a:pt x="343885" y="552482"/>
                </a:lnTo>
                <a:lnTo>
                  <a:pt x="329907" y="457425"/>
                </a:lnTo>
                <a:lnTo>
                  <a:pt x="318723" y="362366"/>
                </a:lnTo>
                <a:lnTo>
                  <a:pt x="310335" y="267309"/>
                </a:lnTo>
                <a:lnTo>
                  <a:pt x="313131" y="177842"/>
                </a:lnTo>
                <a:lnTo>
                  <a:pt x="324315" y="91173"/>
                </a:lnTo>
                <a:lnTo>
                  <a:pt x="349477" y="729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C58E9C7-73D4-41AE-8577-7177C534A1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99" r="1" b="1"/>
          <a:stretch/>
        </p:blipFill>
        <p:spPr>
          <a:xfrm>
            <a:off x="5933441" y="10"/>
            <a:ext cx="6258560" cy="6157770"/>
          </a:xfrm>
          <a:custGeom>
            <a:avLst/>
            <a:gdLst/>
            <a:ahLst/>
            <a:cxnLst/>
            <a:rect l="l" t="t" r="r" b="b"/>
            <a:pathLst>
              <a:path w="6188779" h="6157780">
                <a:moveTo>
                  <a:pt x="384150" y="0"/>
                </a:moveTo>
                <a:lnTo>
                  <a:pt x="6188779" y="0"/>
                </a:lnTo>
                <a:lnTo>
                  <a:pt x="6188779" y="5757340"/>
                </a:lnTo>
                <a:lnTo>
                  <a:pt x="6142640" y="5790022"/>
                </a:lnTo>
                <a:lnTo>
                  <a:pt x="6076017" y="5824665"/>
                </a:lnTo>
                <a:lnTo>
                  <a:pt x="5996070" y="5848651"/>
                </a:lnTo>
                <a:lnTo>
                  <a:pt x="5913457" y="5859310"/>
                </a:lnTo>
                <a:lnTo>
                  <a:pt x="5828180" y="5861974"/>
                </a:lnTo>
                <a:lnTo>
                  <a:pt x="5737573" y="5853979"/>
                </a:lnTo>
                <a:lnTo>
                  <a:pt x="5646965" y="5843320"/>
                </a:lnTo>
                <a:lnTo>
                  <a:pt x="5556358" y="5829995"/>
                </a:lnTo>
                <a:lnTo>
                  <a:pt x="5465751" y="5819336"/>
                </a:lnTo>
                <a:lnTo>
                  <a:pt x="5375143" y="5814006"/>
                </a:lnTo>
                <a:lnTo>
                  <a:pt x="5287201" y="5814006"/>
                </a:lnTo>
                <a:lnTo>
                  <a:pt x="5204589" y="5824665"/>
                </a:lnTo>
                <a:lnTo>
                  <a:pt x="5119310" y="5845985"/>
                </a:lnTo>
                <a:lnTo>
                  <a:pt x="5042027" y="5877963"/>
                </a:lnTo>
                <a:lnTo>
                  <a:pt x="4962081" y="5920603"/>
                </a:lnTo>
                <a:lnTo>
                  <a:pt x="4882133" y="5963242"/>
                </a:lnTo>
                <a:lnTo>
                  <a:pt x="4802186" y="6011210"/>
                </a:lnTo>
                <a:lnTo>
                  <a:pt x="4724903" y="6056514"/>
                </a:lnTo>
                <a:lnTo>
                  <a:pt x="4642291" y="6096487"/>
                </a:lnTo>
                <a:lnTo>
                  <a:pt x="4562343" y="6128466"/>
                </a:lnTo>
                <a:lnTo>
                  <a:pt x="4479729" y="6149785"/>
                </a:lnTo>
                <a:lnTo>
                  <a:pt x="4394453" y="6157780"/>
                </a:lnTo>
                <a:lnTo>
                  <a:pt x="4309175" y="6149785"/>
                </a:lnTo>
                <a:lnTo>
                  <a:pt x="4226563" y="6128466"/>
                </a:lnTo>
                <a:lnTo>
                  <a:pt x="4146616" y="6096487"/>
                </a:lnTo>
                <a:lnTo>
                  <a:pt x="4064003" y="6056514"/>
                </a:lnTo>
                <a:lnTo>
                  <a:pt x="3986719" y="6011210"/>
                </a:lnTo>
                <a:lnTo>
                  <a:pt x="3906773" y="5963242"/>
                </a:lnTo>
                <a:lnTo>
                  <a:pt x="3826826" y="5920603"/>
                </a:lnTo>
                <a:lnTo>
                  <a:pt x="3746877" y="5877963"/>
                </a:lnTo>
                <a:lnTo>
                  <a:pt x="3666929" y="5845985"/>
                </a:lnTo>
                <a:lnTo>
                  <a:pt x="3584318" y="5824665"/>
                </a:lnTo>
                <a:lnTo>
                  <a:pt x="3501705" y="5814006"/>
                </a:lnTo>
                <a:lnTo>
                  <a:pt x="3413762" y="5814006"/>
                </a:lnTo>
                <a:lnTo>
                  <a:pt x="3323155" y="5819336"/>
                </a:lnTo>
                <a:lnTo>
                  <a:pt x="3232547" y="5829995"/>
                </a:lnTo>
                <a:lnTo>
                  <a:pt x="3141940" y="5843320"/>
                </a:lnTo>
                <a:lnTo>
                  <a:pt x="3051334" y="5853979"/>
                </a:lnTo>
                <a:lnTo>
                  <a:pt x="2960727" y="5861974"/>
                </a:lnTo>
                <a:lnTo>
                  <a:pt x="2875448" y="5859310"/>
                </a:lnTo>
                <a:lnTo>
                  <a:pt x="2792837" y="5848651"/>
                </a:lnTo>
                <a:lnTo>
                  <a:pt x="2712889" y="5824665"/>
                </a:lnTo>
                <a:lnTo>
                  <a:pt x="2646265" y="5790022"/>
                </a:lnTo>
                <a:lnTo>
                  <a:pt x="2582308" y="5744719"/>
                </a:lnTo>
                <a:lnTo>
                  <a:pt x="2526343" y="5691420"/>
                </a:lnTo>
                <a:lnTo>
                  <a:pt x="2470381" y="5630127"/>
                </a:lnTo>
                <a:lnTo>
                  <a:pt x="2419747" y="5566168"/>
                </a:lnTo>
                <a:lnTo>
                  <a:pt x="2369114" y="5499546"/>
                </a:lnTo>
                <a:lnTo>
                  <a:pt x="2318480" y="5432923"/>
                </a:lnTo>
                <a:lnTo>
                  <a:pt x="2267846" y="5368966"/>
                </a:lnTo>
                <a:lnTo>
                  <a:pt x="2214548" y="5307671"/>
                </a:lnTo>
                <a:lnTo>
                  <a:pt x="2153255" y="5254373"/>
                </a:lnTo>
                <a:lnTo>
                  <a:pt x="2094628" y="5206405"/>
                </a:lnTo>
                <a:lnTo>
                  <a:pt x="2028005" y="5169096"/>
                </a:lnTo>
                <a:lnTo>
                  <a:pt x="1956051" y="5137117"/>
                </a:lnTo>
                <a:lnTo>
                  <a:pt x="1878768" y="5110467"/>
                </a:lnTo>
                <a:lnTo>
                  <a:pt x="1798822" y="5086483"/>
                </a:lnTo>
                <a:lnTo>
                  <a:pt x="1718873" y="5065163"/>
                </a:lnTo>
                <a:lnTo>
                  <a:pt x="1636260" y="5043845"/>
                </a:lnTo>
                <a:lnTo>
                  <a:pt x="1558978" y="5019861"/>
                </a:lnTo>
                <a:lnTo>
                  <a:pt x="1481696" y="4993211"/>
                </a:lnTo>
                <a:lnTo>
                  <a:pt x="1409744" y="4961233"/>
                </a:lnTo>
                <a:lnTo>
                  <a:pt x="1345785" y="4921259"/>
                </a:lnTo>
                <a:lnTo>
                  <a:pt x="1287158" y="4873289"/>
                </a:lnTo>
                <a:lnTo>
                  <a:pt x="1239188" y="4814663"/>
                </a:lnTo>
                <a:lnTo>
                  <a:pt x="1199215" y="4750703"/>
                </a:lnTo>
                <a:lnTo>
                  <a:pt x="1167237" y="4678752"/>
                </a:lnTo>
                <a:lnTo>
                  <a:pt x="1140586" y="4601469"/>
                </a:lnTo>
                <a:lnTo>
                  <a:pt x="1116602" y="4524185"/>
                </a:lnTo>
                <a:lnTo>
                  <a:pt x="1095283" y="4441574"/>
                </a:lnTo>
                <a:lnTo>
                  <a:pt x="1073962" y="4361626"/>
                </a:lnTo>
                <a:lnTo>
                  <a:pt x="1049979" y="4281677"/>
                </a:lnTo>
                <a:lnTo>
                  <a:pt x="1023330" y="4204395"/>
                </a:lnTo>
                <a:lnTo>
                  <a:pt x="991351" y="4132443"/>
                </a:lnTo>
                <a:lnTo>
                  <a:pt x="954043" y="4065820"/>
                </a:lnTo>
                <a:lnTo>
                  <a:pt x="906073" y="4007191"/>
                </a:lnTo>
                <a:lnTo>
                  <a:pt x="852774" y="3945898"/>
                </a:lnTo>
                <a:lnTo>
                  <a:pt x="791482" y="3892600"/>
                </a:lnTo>
                <a:lnTo>
                  <a:pt x="724858" y="3841967"/>
                </a:lnTo>
                <a:lnTo>
                  <a:pt x="658236" y="3791333"/>
                </a:lnTo>
                <a:lnTo>
                  <a:pt x="591613" y="3740699"/>
                </a:lnTo>
                <a:lnTo>
                  <a:pt x="527656" y="3690067"/>
                </a:lnTo>
                <a:lnTo>
                  <a:pt x="466362" y="3634102"/>
                </a:lnTo>
                <a:lnTo>
                  <a:pt x="413063" y="3578140"/>
                </a:lnTo>
                <a:lnTo>
                  <a:pt x="367761" y="3514183"/>
                </a:lnTo>
                <a:lnTo>
                  <a:pt x="333116" y="3447559"/>
                </a:lnTo>
                <a:lnTo>
                  <a:pt x="309132" y="3367611"/>
                </a:lnTo>
                <a:lnTo>
                  <a:pt x="298471" y="3284998"/>
                </a:lnTo>
                <a:lnTo>
                  <a:pt x="295806" y="3199721"/>
                </a:lnTo>
                <a:lnTo>
                  <a:pt x="303802" y="3109114"/>
                </a:lnTo>
                <a:lnTo>
                  <a:pt x="314462" y="3018506"/>
                </a:lnTo>
                <a:lnTo>
                  <a:pt x="327785" y="2927901"/>
                </a:lnTo>
                <a:lnTo>
                  <a:pt x="338446" y="2837293"/>
                </a:lnTo>
                <a:lnTo>
                  <a:pt x="343774" y="2746686"/>
                </a:lnTo>
                <a:lnTo>
                  <a:pt x="343774" y="2658743"/>
                </a:lnTo>
                <a:lnTo>
                  <a:pt x="333116" y="2576130"/>
                </a:lnTo>
                <a:lnTo>
                  <a:pt x="311796" y="2493517"/>
                </a:lnTo>
                <a:lnTo>
                  <a:pt x="279817" y="2416237"/>
                </a:lnTo>
                <a:lnTo>
                  <a:pt x="239844" y="2336288"/>
                </a:lnTo>
                <a:lnTo>
                  <a:pt x="194541" y="2256340"/>
                </a:lnTo>
                <a:lnTo>
                  <a:pt x="146571" y="2176393"/>
                </a:lnTo>
                <a:lnTo>
                  <a:pt x="101267" y="2099111"/>
                </a:lnTo>
                <a:lnTo>
                  <a:pt x="61293" y="2016498"/>
                </a:lnTo>
                <a:lnTo>
                  <a:pt x="29315" y="1936550"/>
                </a:lnTo>
                <a:lnTo>
                  <a:pt x="7995" y="1853939"/>
                </a:lnTo>
                <a:lnTo>
                  <a:pt x="0" y="1768660"/>
                </a:lnTo>
                <a:lnTo>
                  <a:pt x="7995" y="1683383"/>
                </a:lnTo>
                <a:lnTo>
                  <a:pt x="29315" y="1600771"/>
                </a:lnTo>
                <a:lnTo>
                  <a:pt x="61293" y="1520824"/>
                </a:lnTo>
                <a:lnTo>
                  <a:pt x="101267" y="1438211"/>
                </a:lnTo>
                <a:lnTo>
                  <a:pt x="146571" y="1360929"/>
                </a:lnTo>
                <a:lnTo>
                  <a:pt x="194541" y="1280980"/>
                </a:lnTo>
                <a:lnTo>
                  <a:pt x="239844" y="1201034"/>
                </a:lnTo>
                <a:lnTo>
                  <a:pt x="279817" y="1121085"/>
                </a:lnTo>
                <a:lnTo>
                  <a:pt x="311796" y="1043803"/>
                </a:lnTo>
                <a:lnTo>
                  <a:pt x="333116" y="961190"/>
                </a:lnTo>
                <a:lnTo>
                  <a:pt x="343774" y="878578"/>
                </a:lnTo>
                <a:lnTo>
                  <a:pt x="343774" y="790636"/>
                </a:lnTo>
                <a:lnTo>
                  <a:pt x="338446" y="700029"/>
                </a:lnTo>
                <a:lnTo>
                  <a:pt x="327785" y="609422"/>
                </a:lnTo>
                <a:lnTo>
                  <a:pt x="314462" y="518814"/>
                </a:lnTo>
                <a:lnTo>
                  <a:pt x="303802" y="428207"/>
                </a:lnTo>
                <a:lnTo>
                  <a:pt x="295806" y="337599"/>
                </a:lnTo>
                <a:lnTo>
                  <a:pt x="298471" y="252322"/>
                </a:lnTo>
                <a:lnTo>
                  <a:pt x="309132" y="169710"/>
                </a:lnTo>
                <a:lnTo>
                  <a:pt x="333116" y="89761"/>
                </a:lnTo>
                <a:lnTo>
                  <a:pt x="367761" y="23140"/>
                </a:lnTo>
                <a:close/>
              </a:path>
            </a:pathLst>
          </a:custGeom>
          <a:ln w="203200">
            <a:noFill/>
          </a:ln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011AAA2-1BDB-4616-8712-7CBA5E868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978" y="880872"/>
            <a:ext cx="8744709" cy="1492132"/>
          </a:xfrm>
        </p:spPr>
        <p:txBody>
          <a:bodyPr anchor="t">
            <a:normAutofit/>
          </a:bodyPr>
          <a:lstStyle/>
          <a:p>
            <a:r>
              <a:rPr lang="nl-NL" dirty="0"/>
              <a:t>Stap 5: </a:t>
            </a:r>
            <a:r>
              <a:rPr lang="nl-NL" b="1" u="sng" dirty="0"/>
              <a:t>Het nemen van een </a:t>
            </a:r>
            <a:br>
              <a:rPr lang="nl-NL" b="1" u="sng" dirty="0"/>
            </a:br>
            <a:r>
              <a:rPr lang="nl-NL" b="1" dirty="0"/>
              <a:t>			</a:t>
            </a:r>
            <a:r>
              <a:rPr lang="nl-NL" b="1" u="sng" dirty="0"/>
              <a:t>koopbesluit</a:t>
            </a:r>
          </a:p>
        </p:txBody>
      </p:sp>
    </p:spTree>
    <p:extLst>
      <p:ext uri="{BB962C8B-B14F-4D97-AF65-F5344CB8AC3E}">
        <p14:creationId xmlns:p14="http://schemas.microsoft.com/office/powerpoint/2010/main" val="91791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CE63555-A218-49C5-A3A8-240DBEF00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8880" y="365125"/>
            <a:ext cx="6979920" cy="1908268"/>
          </a:xfrm>
        </p:spPr>
        <p:txBody>
          <a:bodyPr>
            <a:normAutofit/>
          </a:bodyPr>
          <a:lstStyle/>
          <a:p>
            <a:r>
              <a:rPr lang="nl-NL" dirty="0"/>
              <a:t>Stap 6: </a:t>
            </a:r>
            <a:r>
              <a:rPr lang="nl-NL" b="1" u="sng" dirty="0"/>
              <a:t>Bijverkoop stimuleren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A794885-7141-4479-B745-BD0F9C3357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28" r="-1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31A398-8073-4E45-BA1D-90E73890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5600" y="2033225"/>
            <a:ext cx="6979920" cy="4622799"/>
          </a:xfrm>
        </p:spPr>
        <p:txBody>
          <a:bodyPr>
            <a:normAutofit/>
          </a:bodyPr>
          <a:lstStyle/>
          <a:p>
            <a:r>
              <a:rPr lang="nl-NL" sz="3000" dirty="0"/>
              <a:t>Verkoper denkt mee met de klant om optimaal aan koopwens te voldoen</a:t>
            </a:r>
          </a:p>
          <a:p>
            <a:endParaRPr lang="nl-NL" sz="1000" dirty="0"/>
          </a:p>
          <a:p>
            <a:r>
              <a:rPr lang="nl-NL" sz="3000" dirty="0"/>
              <a:t>Aanvullend product zodat de klant       (nog meer) plezier heeft van het  product </a:t>
            </a:r>
          </a:p>
          <a:p>
            <a:endParaRPr lang="nl-NL" sz="1000" dirty="0"/>
          </a:p>
          <a:p>
            <a:r>
              <a:rPr lang="nl-NL" sz="3000" dirty="0"/>
              <a:t>Aanvulling zodat de aankoop nog meer voldoet bij de koopwens</a:t>
            </a:r>
          </a:p>
          <a:p>
            <a:endParaRPr lang="nl-NL" sz="1000" dirty="0"/>
          </a:p>
          <a:p>
            <a:r>
              <a:rPr lang="nl-NL" sz="3000" dirty="0"/>
              <a:t>Bijverkoop is geen aansmeren van een extra product !! </a:t>
            </a:r>
          </a:p>
          <a:p>
            <a:pPr marL="0" indent="0">
              <a:buNone/>
            </a:pPr>
            <a:endParaRPr lang="nl-NL" sz="1900" dirty="0"/>
          </a:p>
        </p:txBody>
      </p:sp>
    </p:spTree>
    <p:extLst>
      <p:ext uri="{BB962C8B-B14F-4D97-AF65-F5344CB8AC3E}">
        <p14:creationId xmlns:p14="http://schemas.microsoft.com/office/powerpoint/2010/main" val="250998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DEE5C6BA-FE2A-4C38-8D88-E70C06E54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53E66F28-0926-4CFB-BDAB-646CAB184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2F17B04-41E7-4E82-AB2C-56F9370E6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4696" y="228015"/>
            <a:ext cx="4977976" cy="1454051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0000"/>
                </a:solidFill>
              </a:rPr>
              <a:t>Stap 7: </a:t>
            </a:r>
            <a:r>
              <a:rPr lang="nl-NL" b="1" u="sng" dirty="0">
                <a:solidFill>
                  <a:schemeClr val="accent1"/>
                </a:solidFill>
              </a:rPr>
              <a:t>Afsluiting</a:t>
            </a:r>
          </a:p>
        </p:txBody>
      </p:sp>
      <p:sp>
        <p:nvSpPr>
          <p:cNvPr id="49" name="Freeform 60">
            <a:extLst>
              <a:ext uri="{FF2B5EF4-FFF2-40B4-BE49-F238E27FC236}">
                <a16:creationId xmlns:a16="http://schemas.microsoft.com/office/drawing/2014/main" id="{DE9FA85F-F0FB-4952-A05F-04CC67B18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20409" y="1"/>
            <a:ext cx="3960192" cy="2251543"/>
          </a:xfrm>
          <a:custGeom>
            <a:avLst/>
            <a:gdLst>
              <a:gd name="connsiteX0" fmla="*/ 20753 w 3960192"/>
              <a:gd name="connsiteY0" fmla="*/ 0 h 2251543"/>
              <a:gd name="connsiteX1" fmla="*/ 3939439 w 3960192"/>
              <a:gd name="connsiteY1" fmla="*/ 0 h 2251543"/>
              <a:gd name="connsiteX2" fmla="*/ 3949969 w 3960192"/>
              <a:gd name="connsiteY2" fmla="*/ 68994 h 2251543"/>
              <a:gd name="connsiteX3" fmla="*/ 3960192 w 3960192"/>
              <a:gd name="connsiteY3" fmla="*/ 271447 h 2251543"/>
              <a:gd name="connsiteX4" fmla="*/ 1980096 w 3960192"/>
              <a:gd name="connsiteY4" fmla="*/ 2251543 h 2251543"/>
              <a:gd name="connsiteX5" fmla="*/ 0 w 3960192"/>
              <a:gd name="connsiteY5" fmla="*/ 271447 h 2251543"/>
              <a:gd name="connsiteX6" fmla="*/ 10223 w 3960192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251543">
                <a:moveTo>
                  <a:pt x="20753" y="0"/>
                </a:moveTo>
                <a:lnTo>
                  <a:pt x="3939439" y="0"/>
                </a:lnTo>
                <a:lnTo>
                  <a:pt x="3949969" y="68994"/>
                </a:lnTo>
                <a:cubicBezTo>
                  <a:pt x="3956729" y="135559"/>
                  <a:pt x="3960192" y="203099"/>
                  <a:pt x="3960192" y="271447"/>
                </a:cubicBezTo>
                <a:cubicBezTo>
                  <a:pt x="3960192" y="1365024"/>
                  <a:pt x="3073673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3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70BF4C8-6460-46F5-B3CB-410F8F6593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592" r="590" b="-3"/>
          <a:stretch/>
        </p:blipFill>
        <p:spPr>
          <a:xfrm>
            <a:off x="1860024" y="1"/>
            <a:ext cx="3674754" cy="2106932"/>
          </a:xfrm>
          <a:custGeom>
            <a:avLst/>
            <a:gdLst/>
            <a:ahLst/>
            <a:cxnLst/>
            <a:rect l="l" t="t" r="r" b="b"/>
            <a:pathLst>
              <a:path w="3674754" h="2106932">
                <a:moveTo>
                  <a:pt x="21954" y="0"/>
                </a:moveTo>
                <a:lnTo>
                  <a:pt x="3652800" y="0"/>
                </a:lnTo>
                <a:lnTo>
                  <a:pt x="3665268" y="81694"/>
                </a:lnTo>
                <a:cubicBezTo>
                  <a:pt x="3671541" y="143461"/>
                  <a:pt x="3674754" y="206133"/>
                  <a:pt x="3674754" y="269555"/>
                </a:cubicBezTo>
                <a:cubicBezTo>
                  <a:pt x="3674754" y="1284311"/>
                  <a:pt x="2852132" y="2106932"/>
                  <a:pt x="1837377" y="2106932"/>
                </a:cubicBezTo>
                <a:cubicBezTo>
                  <a:pt x="822622" y="2106932"/>
                  <a:pt x="0" y="1284311"/>
                  <a:pt x="0" y="269555"/>
                </a:cubicBezTo>
                <a:cubicBezTo>
                  <a:pt x="0" y="206133"/>
                  <a:pt x="3214" y="143461"/>
                  <a:pt x="9486" y="81694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51" name="Freeform 68">
            <a:extLst>
              <a:ext uri="{FF2B5EF4-FFF2-40B4-BE49-F238E27FC236}">
                <a16:creationId xmlns:a16="http://schemas.microsoft.com/office/drawing/2014/main" id="{FEBD362A-CC27-47D9-8FC3-A5E91BA0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2701"/>
            <a:ext cx="4956705" cy="3945299"/>
          </a:xfrm>
          <a:custGeom>
            <a:avLst/>
            <a:gdLst>
              <a:gd name="connsiteX0" fmla="*/ 2718646 w 4956705"/>
              <a:gd name="connsiteY0" fmla="*/ 0 h 3945299"/>
              <a:gd name="connsiteX1" fmla="*/ 4816486 w 4956705"/>
              <a:gd name="connsiteY1" fmla="*/ 989335 h 3945299"/>
              <a:gd name="connsiteX2" fmla="*/ 4956705 w 4956705"/>
              <a:gd name="connsiteY2" fmla="*/ 1176848 h 3945299"/>
              <a:gd name="connsiteX3" fmla="*/ 4956705 w 4956705"/>
              <a:gd name="connsiteY3" fmla="*/ 3945299 h 3945299"/>
              <a:gd name="connsiteX4" fmla="*/ 294783 w 4956705"/>
              <a:gd name="connsiteY4" fmla="*/ 3945299 h 3945299"/>
              <a:gd name="connsiteX5" fmla="*/ 213645 w 4956705"/>
              <a:gd name="connsiteY5" fmla="*/ 3776866 h 3945299"/>
              <a:gd name="connsiteX6" fmla="*/ 0 w 4956705"/>
              <a:gd name="connsiteY6" fmla="*/ 2718646 h 3945299"/>
              <a:gd name="connsiteX7" fmla="*/ 2718646 w 4956705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6705" h="3945299">
                <a:moveTo>
                  <a:pt x="2718646" y="0"/>
                </a:moveTo>
                <a:cubicBezTo>
                  <a:pt x="3563221" y="0"/>
                  <a:pt x="4317846" y="385123"/>
                  <a:pt x="4816486" y="989335"/>
                </a:cubicBezTo>
                <a:lnTo>
                  <a:pt x="4956705" y="1176848"/>
                </a:lnTo>
                <a:lnTo>
                  <a:pt x="4956705" y="3945299"/>
                </a:lnTo>
                <a:lnTo>
                  <a:pt x="294783" y="3945299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FB1CB45-E9C0-453D-85E9-25D7BDC0E78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786" r="20671"/>
          <a:stretch/>
        </p:blipFill>
        <p:spPr>
          <a:xfrm>
            <a:off x="20" y="3076732"/>
            <a:ext cx="4792654" cy="3781268"/>
          </a:xfrm>
          <a:custGeom>
            <a:avLst/>
            <a:gdLst/>
            <a:ahLst/>
            <a:cxnLst/>
            <a:rect l="l" t="t" r="r" b="b"/>
            <a:pathLst>
              <a:path w="4792674" h="3781268">
                <a:moveTo>
                  <a:pt x="2238059" y="0"/>
                </a:moveTo>
                <a:cubicBezTo>
                  <a:pt x="3648934" y="0"/>
                  <a:pt x="4792674" y="1143740"/>
                  <a:pt x="4792674" y="2554615"/>
                </a:cubicBezTo>
                <a:cubicBezTo>
                  <a:pt x="4792674" y="2995514"/>
                  <a:pt x="4680980" y="3410325"/>
                  <a:pt x="4484346" y="3772297"/>
                </a:cubicBezTo>
                <a:lnTo>
                  <a:pt x="4478895" y="3781268"/>
                </a:lnTo>
                <a:lnTo>
                  <a:pt x="0" y="3781268"/>
                </a:lnTo>
                <a:lnTo>
                  <a:pt x="0" y="1323391"/>
                </a:lnTo>
                <a:lnTo>
                  <a:pt x="119732" y="1126306"/>
                </a:lnTo>
                <a:cubicBezTo>
                  <a:pt x="578815" y="446774"/>
                  <a:pt x="1356262" y="0"/>
                  <a:pt x="2238059" y="0"/>
                </a:cubicBez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C80682-9224-4DB2-88A0-899BD0B68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0216" y="1682066"/>
            <a:ext cx="6257484" cy="5260287"/>
          </a:xfrm>
        </p:spPr>
        <p:txBody>
          <a:bodyPr anchor="ctr">
            <a:normAutofit fontScale="85000" lnSpcReduction="20000"/>
          </a:bodyPr>
          <a:lstStyle/>
          <a:p>
            <a:r>
              <a:rPr lang="nl-NL" dirty="0">
                <a:solidFill>
                  <a:srgbClr val="000000"/>
                </a:solidFill>
              </a:rPr>
              <a:t>Passende verpakking van het product</a:t>
            </a:r>
          </a:p>
          <a:p>
            <a:r>
              <a:rPr lang="nl-NL" dirty="0">
                <a:solidFill>
                  <a:srgbClr val="000000"/>
                </a:solidFill>
              </a:rPr>
              <a:t>Betaling van het product</a:t>
            </a:r>
          </a:p>
          <a:p>
            <a:r>
              <a:rPr lang="nl-NL" dirty="0">
                <a:solidFill>
                  <a:srgbClr val="000000"/>
                </a:solidFill>
              </a:rPr>
              <a:t>Ev. bezorging/ophalen/gegevens of iets anders indien van toepassing</a:t>
            </a:r>
          </a:p>
          <a:p>
            <a:r>
              <a:rPr lang="nl-NL" dirty="0">
                <a:solidFill>
                  <a:srgbClr val="000000"/>
                </a:solidFill>
              </a:rPr>
              <a:t>Afsluitende zin, bijv. 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   * Veel plezier met het product.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   * Het product staat netjes ingepakt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                            voor u klaar om … uur.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   * Wij zorgen dat het product op tijd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                                     bezorgd wordt.</a:t>
            </a:r>
          </a:p>
          <a:p>
            <a:r>
              <a:rPr lang="nl-NL" dirty="0">
                <a:solidFill>
                  <a:srgbClr val="000000"/>
                </a:solidFill>
              </a:rPr>
              <a:t>Als laatste een ‘wens’…. Bijvoorbeeld:	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“Ik wens u nog een fijne dag” of 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“Veel sterkte toegewenst” (bij rouwbloemwerk)</a:t>
            </a:r>
            <a:endParaRPr lang="nl-NL" sz="1100" dirty="0">
              <a:solidFill>
                <a:srgbClr val="000000"/>
              </a:solidFill>
            </a:endParaRPr>
          </a:p>
          <a:p>
            <a:endParaRPr lang="nl-NL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7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443</Words>
  <Application>Microsoft Office PowerPoint</Application>
  <PresentationFormat>Breedbeeld</PresentationFormat>
  <Paragraphs>73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Verkoopgesprek</vt:lpstr>
      <vt:lpstr>De 7-stappen in een verkoopgesprek</vt:lpstr>
      <vt:lpstr>Stap 1: Begroeten</vt:lpstr>
      <vt:lpstr>Stap 2: Koopwensonderzoek</vt:lpstr>
      <vt:lpstr>Stap 3: Tonen van voorbeelden</vt:lpstr>
      <vt:lpstr>Stap 4: Weerleggen van tegenwerpingen.</vt:lpstr>
      <vt:lpstr>Stap 5: Het nemen van een     koopbesluit</vt:lpstr>
      <vt:lpstr>Stap 6: Bijverkoop stimuleren</vt:lpstr>
      <vt:lpstr>Stap 7: 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Verkoopgesprek</dc:title>
  <dc:creator>Jacintha Westerink</dc:creator>
  <cp:lastModifiedBy>Jacintha Westerink</cp:lastModifiedBy>
  <cp:revision>12</cp:revision>
  <dcterms:created xsi:type="dcterms:W3CDTF">2021-02-21T18:50:06Z</dcterms:created>
  <dcterms:modified xsi:type="dcterms:W3CDTF">2021-02-21T20:36:04Z</dcterms:modified>
</cp:coreProperties>
</file>